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7" r:id="rId3"/>
    <p:sldId id="299" r:id="rId4"/>
    <p:sldId id="307" r:id="rId5"/>
    <p:sldId id="328" r:id="rId6"/>
    <p:sldId id="331" r:id="rId7"/>
    <p:sldId id="258" r:id="rId8"/>
    <p:sldId id="304" r:id="rId9"/>
    <p:sldId id="296" r:id="rId10"/>
    <p:sldId id="322" r:id="rId11"/>
    <p:sldId id="320" r:id="rId12"/>
    <p:sldId id="312" r:id="rId13"/>
    <p:sldId id="264" r:id="rId14"/>
    <p:sldId id="325" r:id="rId15"/>
    <p:sldId id="269" r:id="rId16"/>
    <p:sldId id="290" r:id="rId17"/>
    <p:sldId id="32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pov, Vasiliy" initials="PV" lastIdx="1" clrIdx="0">
    <p:extLst>
      <p:ext uri="{19B8F6BF-5375-455C-9EA6-DF929625EA0E}">
        <p15:presenceInfo xmlns:p15="http://schemas.microsoft.com/office/powerpoint/2012/main" userId="S-1-5-21-948770981-1571107681-452798024-1475456" providerId="AD"/>
      </p:ext>
    </p:extLst>
  </p:cmAuthor>
  <p:cmAuthor id="2" name="Сикачина Даниил Александрович" initials="СДА" lastIdx="1" clrIdx="1">
    <p:extLst>
      <p:ext uri="{19B8F6BF-5375-455C-9EA6-DF929625EA0E}">
        <p15:presenceInfo xmlns:p15="http://schemas.microsoft.com/office/powerpoint/2012/main" userId="Сикачина Даниил Александрович" providerId="None"/>
      </p:ext>
    </p:extLst>
  </p:cmAuthor>
  <p:cmAuthor id="3" name="Фадеева Анна Олеговна" initials="ФАО" lastIdx="1" clrIdx="2">
    <p:extLst>
      <p:ext uri="{19B8F6BF-5375-455C-9EA6-DF929625EA0E}">
        <p15:presenceInfo xmlns:p15="http://schemas.microsoft.com/office/powerpoint/2012/main" userId="S-1-5-21-1433201208-1548610934-1291479835-137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9" y="6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1-13T13:23:15.585" idx="1">
    <p:pos x="7521" y="118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Победааааао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9630F-50DE-4947-A788-ADF26A62DB45}" type="datetime1">
              <a:rPr lang="ru-RU" smtClean="0"/>
              <a:pPr/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690E1-9E82-4532-A032-76CEE393D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972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Победааааао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BE5D9-B9DE-4314-A2AE-5560735A6A01}" type="datetime1">
              <a:rPr lang="ru-RU" smtClean="0"/>
              <a:pPr/>
              <a:t>19.06.2024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2FE46-BCAB-48B0-9162-FD1EEFD86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60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7741-CCC7-4AB0-8D31-C2352BDE2F0F}" type="datetime1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5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B436-1D1D-4839-B018-42A3B00D5014}" type="datetime1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4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5820-6B75-4D19-8411-3CBB42114206}" type="datetime1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9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355F-3DEC-4978-BC99-87EC7CC32B80}" type="datetime1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5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9321-431B-4A9F-948A-4262959F84B5}" type="datetime1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3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3277-9050-4C19-941A-F24D91E2EA49}" type="datetime1">
              <a:rPr lang="ru-RU" smtClean="0"/>
              <a:pPr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4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7E76-EB21-41A5-B3F6-5FA279885029}" type="datetime1">
              <a:rPr lang="ru-RU" smtClean="0"/>
              <a:pPr/>
              <a:t>19.06.2024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2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EFD-E2A8-443A-9CFC-476BDA3F432D}" type="datetime1">
              <a:rPr lang="ru-RU" smtClean="0"/>
              <a:pPr/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5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1047-28EF-400F-B7FD-43FA9B8FE750}" type="datetime1">
              <a:rPr lang="ru-RU" smtClean="0"/>
              <a:pPr/>
              <a:t>19.06.2024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1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6BE2-9285-4724-B0C2-8EB8B6BC00C3}" type="datetime1">
              <a:rPr lang="ru-RU" smtClean="0"/>
              <a:pPr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0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1FFC-60E6-49FD-B486-208AFA689D01}" type="datetime1">
              <a:rPr lang="ru-RU" smtClean="0"/>
              <a:pPr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59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99285-04EE-4976-9647-916DCEAAC78B}" type="datetime1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EF4B-23D2-4ADC-B299-A441A52F8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.em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01982"/>
              </p:ext>
            </p:extLst>
          </p:nvPr>
        </p:nvGraphicFramePr>
        <p:xfrm>
          <a:off x="833377" y="1828452"/>
          <a:ext cx="10706581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7652">
                  <a:extLst>
                    <a:ext uri="{9D8B030D-6E8A-4147-A177-3AD203B41FA5}">
                      <a16:colId xmlns:a16="http://schemas.microsoft.com/office/drawing/2014/main" val="1178327505"/>
                    </a:ext>
                  </a:extLst>
                </a:gridCol>
                <a:gridCol w="6938929">
                  <a:extLst>
                    <a:ext uri="{9D8B030D-6E8A-4147-A177-3AD203B41FA5}">
                      <a16:colId xmlns:a16="http://schemas.microsoft.com/office/drawing/2014/main" val="2054752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Субъект</a:t>
                      </a:r>
                      <a:r>
                        <a:rPr lang="ru-RU" sz="2200" baseline="0" dirty="0" smtClean="0"/>
                        <a:t> РФ: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Луганская</a:t>
                      </a:r>
                      <a:r>
                        <a:rPr lang="ru-RU" sz="2200" baseline="0" dirty="0" smtClean="0"/>
                        <a:t> Народная Республика</a:t>
                      </a:r>
                      <a:endParaRPr lang="en-US" sz="2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96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Адрес: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Алчевск, Металлургов 44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3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Население:</a:t>
                      </a:r>
                      <a:r>
                        <a:rPr lang="ru-RU" sz="2200" baseline="0" dirty="0" smtClean="0"/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войны 106 602 чел, сейчас</a:t>
                      </a:r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60 000 чел.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17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Расстояние от ЛЦ Волгоград: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500 км (радиус 4)</a:t>
                      </a:r>
                      <a:endParaRPr lang="en-US" sz="2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27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Докладчик: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Козлов Михаил Сергеевич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057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Объект найден: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Ильченко Сергей Владимирович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18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Вынос: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Первичный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7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Плановая</a:t>
                      </a:r>
                      <a:r>
                        <a:rPr lang="ru-RU" sz="2200" baseline="0" dirty="0" smtClean="0"/>
                        <a:t> дата открытия</a:t>
                      </a:r>
                      <a:r>
                        <a:rPr lang="ru-RU" sz="2200" dirty="0" smtClean="0"/>
                        <a:t>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aseline="0" dirty="0" smtClean="0"/>
                        <a:t> Ноябрь </a:t>
                      </a:r>
                      <a:r>
                        <a:rPr lang="ru-RU" sz="2200" dirty="0" smtClean="0"/>
                        <a:t>202</a:t>
                      </a:r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17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 smtClean="0"/>
                        <a:t>Примечание: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-------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336504"/>
                  </a:ext>
                </a:extLst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 2.</a:t>
            </a:r>
            <a:r>
              <a:rPr lang="ru-RU" dirty="0"/>
              <a:t>5</a:t>
            </a: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6" y="911993"/>
            <a:ext cx="6860888" cy="3087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6" y="4232299"/>
            <a:ext cx="11548256" cy="245177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59803" y="59977"/>
            <a:ext cx="38559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cs typeface="Arial" panose="020B0604020202020204" pitchFamily="34" charset="0"/>
              </a:rPr>
              <a:t>Фото объекта  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48" y="1924366"/>
            <a:ext cx="461665" cy="7605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/>
              <a:t>Фасад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8341" y="4525238"/>
            <a:ext cx="461665" cy="16556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/>
              <a:t>Зона разгрузки</a:t>
            </a:r>
            <a:endParaRPr lang="en-US" dirty="0"/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8673742" y="4804197"/>
            <a:ext cx="324460" cy="24164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079535" y="4506863"/>
            <a:ext cx="1853474" cy="6394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 rot="11674581" flipV="1">
            <a:off x="1888459" y="5624213"/>
            <a:ext cx="2496669" cy="11804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47200" y="2294837"/>
            <a:ext cx="239193" cy="4596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16200000" flipH="1">
            <a:off x="4044281" y="2404101"/>
            <a:ext cx="228452" cy="296644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9855596" flipV="1">
            <a:off x="6207871" y="5748037"/>
            <a:ext cx="2496669" cy="11804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  <p:sp>
        <p:nvSpPr>
          <p:cNvPr id="26" name="Стрелка вверх 25"/>
          <p:cNvSpPr/>
          <p:nvPr/>
        </p:nvSpPr>
        <p:spPr>
          <a:xfrm rot="16200000" flipH="1">
            <a:off x="11406790" y="4903099"/>
            <a:ext cx="228452" cy="296644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787" y="911993"/>
            <a:ext cx="4136327" cy="3102245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V="1">
            <a:off x="8477750" y="2294838"/>
            <a:ext cx="804789" cy="105418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875965" y="3349021"/>
            <a:ext cx="1203570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/>
            <a:r>
              <a:rPr lang="ru-RU" sz="1600" dirty="0" smtClean="0">
                <a:solidFill>
                  <a:schemeClr val="bg1"/>
                </a:solidFill>
              </a:rPr>
              <a:t>остановка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6" y="3827770"/>
            <a:ext cx="6113181" cy="29127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02" y="1030839"/>
            <a:ext cx="5864678" cy="2639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6500" t="20815" r="5166" b="26741"/>
          <a:stretch/>
        </p:blipFill>
        <p:spPr>
          <a:xfrm>
            <a:off x="90497" y="1030838"/>
            <a:ext cx="6113181" cy="263910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72454" y="39895"/>
            <a:ext cx="13544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b="1" dirty="0" smtClean="0">
                <a:cs typeface="Arial" panose="020B0604020202020204" pitchFamily="34" charset="0"/>
              </a:rPr>
              <a:t>Парковка</a:t>
            </a:r>
            <a:endParaRPr lang="ru-RU" sz="2200" b="1" dirty="0">
              <a:cs typeface="Arial" panose="020B0604020202020204" pitchFamily="34" charset="0"/>
            </a:endParaRPr>
          </a:p>
        </p:txBody>
      </p:sp>
      <p:pic>
        <p:nvPicPr>
          <p:cNvPr id="46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8">
            <a:off x="4467030" y="5445982"/>
            <a:ext cx="153537" cy="1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трелка вверх 9">
            <a:extLst>
              <a:ext uri="{FF2B5EF4-FFF2-40B4-BE49-F238E27FC236}">
                <a16:creationId xmlns:a16="http://schemas.microsoft.com/office/drawing/2014/main" id="{1809D1E5-F7BB-4140-AFFB-7B81FF78D1DC}"/>
              </a:ext>
            </a:extLst>
          </p:cNvPr>
          <p:cNvSpPr/>
          <p:nvPr/>
        </p:nvSpPr>
        <p:spPr>
          <a:xfrm rot="10800000" flipH="1">
            <a:off x="2138705" y="5535545"/>
            <a:ext cx="258544" cy="232706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Стрелка вверх 8">
            <a:extLst>
              <a:ext uri="{FF2B5EF4-FFF2-40B4-BE49-F238E27FC236}">
                <a16:creationId xmlns:a16="http://schemas.microsoft.com/office/drawing/2014/main" id="{81D04A0F-B588-4A34-89EA-BF3CBEAFBF10}"/>
              </a:ext>
            </a:extLst>
          </p:cNvPr>
          <p:cNvSpPr/>
          <p:nvPr/>
        </p:nvSpPr>
        <p:spPr>
          <a:xfrm rot="5236695" flipH="1" flipV="1">
            <a:off x="4361376" y="5745144"/>
            <a:ext cx="231376" cy="226023"/>
          </a:xfrm>
          <a:prstGeom prst="up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5239848" flipH="1">
            <a:off x="3033345" y="4061695"/>
            <a:ext cx="217714" cy="3095241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Стрелка вверх 9">
            <a:extLst>
              <a:ext uri="{FF2B5EF4-FFF2-40B4-BE49-F238E27FC236}">
                <a16:creationId xmlns:a16="http://schemas.microsoft.com/office/drawing/2014/main" id="{1809D1E5-F7BB-4140-AFFB-7B81FF78D1DC}"/>
              </a:ext>
            </a:extLst>
          </p:cNvPr>
          <p:cNvSpPr/>
          <p:nvPr/>
        </p:nvSpPr>
        <p:spPr>
          <a:xfrm rot="5400000" flipH="1">
            <a:off x="7274944" y="4889046"/>
            <a:ext cx="258544" cy="232706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Стрелка вверх 8">
            <a:extLst>
              <a:ext uri="{FF2B5EF4-FFF2-40B4-BE49-F238E27FC236}">
                <a16:creationId xmlns:a16="http://schemas.microsoft.com/office/drawing/2014/main" id="{81D04A0F-B588-4A34-89EA-BF3CBEAFBF10}"/>
              </a:ext>
            </a:extLst>
          </p:cNvPr>
          <p:cNvSpPr/>
          <p:nvPr/>
        </p:nvSpPr>
        <p:spPr>
          <a:xfrm rot="10800000" flipH="1" flipV="1">
            <a:off x="10101344" y="5502860"/>
            <a:ext cx="231376" cy="226023"/>
          </a:xfrm>
          <a:prstGeom prst="up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5754680" flipH="1">
            <a:off x="3368970" y="1032568"/>
            <a:ext cx="217716" cy="317967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772144" y="2350390"/>
            <a:ext cx="347472" cy="13195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961634" y="2399158"/>
            <a:ext cx="3230366" cy="10511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9119616" y="3499104"/>
            <a:ext cx="3072384" cy="165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772144" y="2393382"/>
            <a:ext cx="2377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  <p:sp>
        <p:nvSpPr>
          <p:cNvPr id="23" name="Стрелка вверх 9">
            <a:extLst>
              <a:ext uri="{FF2B5EF4-FFF2-40B4-BE49-F238E27FC236}">
                <a16:creationId xmlns:a16="http://schemas.microsoft.com/office/drawing/2014/main" id="{1809D1E5-F7BB-4140-AFFB-7B81FF78D1DC}"/>
              </a:ext>
            </a:extLst>
          </p:cNvPr>
          <p:cNvSpPr/>
          <p:nvPr/>
        </p:nvSpPr>
        <p:spPr>
          <a:xfrm rot="10800000" flipH="1">
            <a:off x="2709333" y="2399158"/>
            <a:ext cx="258544" cy="232706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Стрелка вверх 8">
            <a:extLst>
              <a:ext uri="{FF2B5EF4-FFF2-40B4-BE49-F238E27FC236}">
                <a16:creationId xmlns:a16="http://schemas.microsoft.com/office/drawing/2014/main" id="{81D04A0F-B588-4A34-89EA-BF3CBEAFBF10}"/>
              </a:ext>
            </a:extLst>
          </p:cNvPr>
          <p:cNvSpPr/>
          <p:nvPr/>
        </p:nvSpPr>
        <p:spPr>
          <a:xfrm rot="5236695" flipH="1" flipV="1">
            <a:off x="4921333" y="2982891"/>
            <a:ext cx="231376" cy="226023"/>
          </a:xfrm>
          <a:prstGeom prst="up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9" name="Прямая со стрелкой 28"/>
          <p:cNvCxnSpPr>
            <a:stCxn id="32" idx="2"/>
          </p:cNvCxnSpPr>
          <p:nvPr/>
        </p:nvCxnSpPr>
        <p:spPr>
          <a:xfrm flipH="1">
            <a:off x="2967877" y="1529181"/>
            <a:ext cx="1498516" cy="69285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864608" y="1190627"/>
            <a:ext cx="1203570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/>
            <a:r>
              <a:rPr lang="ru-RU" sz="1600" dirty="0" smtClean="0">
                <a:solidFill>
                  <a:schemeClr val="bg1"/>
                </a:solidFill>
              </a:rPr>
              <a:t>остановка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34" name="Прямая со стрелкой 33"/>
          <p:cNvCxnSpPr>
            <a:stCxn id="32" idx="1"/>
          </p:cNvCxnSpPr>
          <p:nvPr/>
        </p:nvCxnSpPr>
        <p:spPr>
          <a:xfrm flipH="1" flipV="1">
            <a:off x="802640" y="1293777"/>
            <a:ext cx="3061968" cy="6612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8">
            <a:off x="9205770" y="3290360"/>
            <a:ext cx="153537" cy="1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97" y="3883776"/>
            <a:ext cx="5831671" cy="2624252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>
          <a:xfrm flipH="1">
            <a:off x="9659991" y="5535545"/>
            <a:ext cx="758349" cy="853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9659991" y="6388660"/>
            <a:ext cx="24608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0789920" y="5535544"/>
            <a:ext cx="1330960" cy="3503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10418340" y="5502859"/>
            <a:ext cx="371492" cy="326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8">
            <a:off x="10098642" y="6079488"/>
            <a:ext cx="153537" cy="1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Стрелка вверх 8">
            <a:extLst>
              <a:ext uri="{FF2B5EF4-FFF2-40B4-BE49-F238E27FC236}">
                <a16:creationId xmlns:a16="http://schemas.microsoft.com/office/drawing/2014/main" id="{81D04A0F-B588-4A34-89EA-BF3CBEAFBF10}"/>
              </a:ext>
            </a:extLst>
          </p:cNvPr>
          <p:cNvSpPr/>
          <p:nvPr/>
        </p:nvSpPr>
        <p:spPr>
          <a:xfrm rot="16200000" flipH="1" flipV="1">
            <a:off x="7755974" y="4961967"/>
            <a:ext cx="231376" cy="226023"/>
          </a:xfrm>
          <a:prstGeom prst="up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41199" y="12890"/>
            <a:ext cx="2765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b="1" dirty="0" smtClean="0">
                <a:cs typeface="Arial" panose="020B0604020202020204" pitchFamily="34" charset="0"/>
              </a:rPr>
              <a:t>Фото объекта внутри</a:t>
            </a:r>
            <a:endParaRPr lang="ru-RU" sz="2200" b="1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1221" y="408003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61" y="890588"/>
            <a:ext cx="7297387" cy="2691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23" y="3695483"/>
            <a:ext cx="1581417" cy="2880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61" y="3695484"/>
            <a:ext cx="1595700" cy="29037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" y="890588"/>
            <a:ext cx="4281375" cy="5708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83" y="3695483"/>
            <a:ext cx="3835018" cy="28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09402" y="69530"/>
            <a:ext cx="3388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cs typeface="Arial" panose="020B0604020202020204" pitchFamily="34" charset="0"/>
              </a:rPr>
              <a:t>Фото объекта (с вывесками) 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2" y="1296063"/>
            <a:ext cx="11717788" cy="4954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5991475"/>
            <a:ext cx="621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Выводы</a:t>
            </a:r>
            <a:r>
              <a:rPr lang="ru-RU" b="1" dirty="0" smtClean="0"/>
              <a:t>: соответствует всем операционным критериям.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88767" y="9535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Первичная планировка магазина </a:t>
            </a:r>
            <a:endParaRPr lang="ru-RU" sz="2000" b="1" dirty="0" smtClean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01425"/>
              </p:ext>
            </p:extLst>
          </p:nvPr>
        </p:nvGraphicFramePr>
        <p:xfrm>
          <a:off x="107586" y="1070811"/>
          <a:ext cx="4626974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34">
                  <a:extLst>
                    <a:ext uri="{9D8B030D-6E8A-4147-A177-3AD203B41FA5}">
                      <a16:colId xmlns:a16="http://schemas.microsoft.com/office/drawing/2014/main" val="577734115"/>
                    </a:ext>
                  </a:extLst>
                </a:gridCol>
                <a:gridCol w="1818640">
                  <a:extLst>
                    <a:ext uri="{9D8B030D-6E8A-4147-A177-3AD203B41FA5}">
                      <a16:colId xmlns:a16="http://schemas.microsoft.com/office/drawing/2014/main" val="3911803360"/>
                    </a:ext>
                  </a:extLst>
                </a:gridCol>
              </a:tblGrid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95853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Формат</a:t>
                      </a:r>
                      <a:endParaRPr lang="ru-RU" baseline="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ПС-</a:t>
                      </a:r>
                      <a:r>
                        <a:rPr lang="en-US" baseline="0" dirty="0" smtClean="0"/>
                        <a:t>1</a:t>
                      </a:r>
                      <a:endParaRPr lang="ru-RU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546705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Общ площадь, м2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1200 м2</a:t>
                      </a:r>
                      <a:endParaRPr lang="ru-RU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495852"/>
                  </a:ext>
                </a:extLst>
              </a:tr>
              <a:tr h="618260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 торгового зала с </a:t>
                      </a:r>
                      <a:r>
                        <a:rPr lang="ru-RU" dirty="0" err="1" smtClean="0"/>
                        <a:t>прикассовой</a:t>
                      </a:r>
                      <a:r>
                        <a:rPr lang="ru-RU" dirty="0" smtClean="0"/>
                        <a:t> зоной, м2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778372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</a:t>
                      </a:r>
                      <a:r>
                        <a:rPr lang="ru-RU" baseline="0" dirty="0" smtClean="0"/>
                        <a:t> подсобок, м2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480108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Многозальность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624741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торгового зала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прямоугольный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933982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Стандарт оборудования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Соответствует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040447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Субаренда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844893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пола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Ровный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926463"/>
                  </a:ext>
                </a:extLst>
              </a:tr>
              <a:tr h="353292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Высота потолка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2,8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853297"/>
                  </a:ext>
                </a:extLst>
              </a:tr>
            </a:tbl>
          </a:graphicData>
        </a:graphic>
      </p:graphicFrame>
      <p:sp>
        <p:nvSpPr>
          <p:cNvPr id="10" name="Стрелка вверх 8">
            <a:extLst>
              <a:ext uri="{FF2B5EF4-FFF2-40B4-BE49-F238E27FC236}">
                <a16:creationId xmlns:a16="http://schemas.microsoft.com/office/drawing/2014/main" id="{81D04A0F-B588-4A34-89EA-BF3CBEAFBF10}"/>
              </a:ext>
            </a:extLst>
          </p:cNvPr>
          <p:cNvSpPr/>
          <p:nvPr/>
        </p:nvSpPr>
        <p:spPr>
          <a:xfrm rot="16200000" flipH="1" flipV="1">
            <a:off x="6242074" y="5291606"/>
            <a:ext cx="275831" cy="333665"/>
          </a:xfrm>
          <a:prstGeom prst="up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Стрелка вверх 9">
            <a:extLst>
              <a:ext uri="{FF2B5EF4-FFF2-40B4-BE49-F238E27FC236}">
                <a16:creationId xmlns:a16="http://schemas.microsoft.com/office/drawing/2014/main" id="{1809D1E5-F7BB-4140-AFFB-7B81FF78D1DC}"/>
              </a:ext>
            </a:extLst>
          </p:cNvPr>
          <p:cNvSpPr/>
          <p:nvPr/>
        </p:nvSpPr>
        <p:spPr>
          <a:xfrm rot="10800000" flipH="1">
            <a:off x="7326678" y="1026541"/>
            <a:ext cx="335879" cy="381572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3004" y="447827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02032" y="47565"/>
            <a:ext cx="5104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cs typeface="Arial" panose="020B0604020202020204" pitchFamily="34" charset="0"/>
              </a:rPr>
              <a:t>Условия </a:t>
            </a:r>
            <a:r>
              <a:rPr lang="ru-RU" sz="2000" b="1" dirty="0" smtClean="0">
                <a:cs typeface="Arial" panose="020B0604020202020204" pitchFamily="34" charset="0"/>
              </a:rPr>
              <a:t>аренды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1611" y="6226047"/>
            <a:ext cx="611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Вывод: соответствует всем стандартным условиям  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32707" y="6312328"/>
            <a:ext cx="630820" cy="1967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405382"/>
              </p:ext>
            </p:extLst>
          </p:nvPr>
        </p:nvGraphicFramePr>
        <p:xfrm>
          <a:off x="2643766" y="1118020"/>
          <a:ext cx="7620833" cy="4687932"/>
        </p:xfrm>
        <a:graphic>
          <a:graphicData uri="http://schemas.openxmlformats.org/drawingml/2006/table">
            <a:tbl>
              <a:tblPr/>
              <a:tblGrid>
                <a:gridCol w="2929850">
                  <a:extLst>
                    <a:ext uri="{9D8B030D-6E8A-4147-A177-3AD203B41FA5}">
                      <a16:colId xmlns:a16="http://schemas.microsoft.com/office/drawing/2014/main" val="1710822173"/>
                    </a:ext>
                  </a:extLst>
                </a:gridCol>
                <a:gridCol w="4690983">
                  <a:extLst>
                    <a:ext uri="{9D8B030D-6E8A-4147-A177-3AD203B41FA5}">
                      <a16:colId xmlns:a16="http://schemas.microsoft.com/office/drawing/2014/main" val="77494118"/>
                    </a:ext>
                  </a:extLst>
                </a:gridCol>
              </a:tblGrid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площадь объекта,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м.кв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3016 м2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037229"/>
                  </a:ext>
                </a:extLst>
              </a:tr>
              <a:tr h="21875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объекта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579298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Площади в аренду,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м.кв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951887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за 1 м2 без НДС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/м2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13831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объекта руб. без НДС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54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000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руб.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076885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оплачивается коммуналка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Отдельно по счетчикам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61579"/>
                  </a:ext>
                </a:extLst>
              </a:tr>
              <a:tr h="21875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Каникулы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983104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долгосрочного договора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87438"/>
                  </a:ext>
                </a:extLst>
              </a:tr>
              <a:tr h="425148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Ежегодная индексация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4 % по соглашению сторон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9796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Прямые догов. на ресурсы</a:t>
                      </a: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088703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Режим работы</a:t>
                      </a: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На усмотрение арендатора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450473"/>
                  </a:ext>
                </a:extLst>
              </a:tr>
              <a:tr h="549176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предоставления площадей</a:t>
                      </a: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Ноябрь 202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940594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 производимые арендодателем</a:t>
                      </a: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Согласно ТЗ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079895"/>
                  </a:ext>
                </a:extLst>
              </a:tr>
              <a:tr h="327609">
                <a:tc>
                  <a:txBody>
                    <a:bodyPr/>
                    <a:lstStyle/>
                    <a:p>
                      <a:pPr lvl="0" rtl="0" font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 производимые арендатором</a:t>
                      </a: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Согласно ТЗ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582" marR="14582" marT="9721" marB="9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04642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961151" y="73692"/>
            <a:ext cx="2919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cs typeface="Arial" panose="020B0604020202020204" pitchFamily="34" charset="0"/>
              </a:rPr>
              <a:t>Оценка рисков</a:t>
            </a:r>
            <a:endParaRPr lang="ru-RU" sz="2000" b="1" dirty="0"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573333"/>
              </p:ext>
            </p:extLst>
          </p:nvPr>
        </p:nvGraphicFramePr>
        <p:xfrm>
          <a:off x="6662141" y="1421160"/>
          <a:ext cx="3703075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75">
                  <a:extLst>
                    <a:ext uri="{9D8B030D-6E8A-4147-A177-3AD203B41FA5}">
                      <a16:colId xmlns:a16="http://schemas.microsoft.com/office/drawing/2014/main" val="1636785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Риски размещения рекламы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20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Отсутствуют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694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Риски субаренды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3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Отсутствуют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82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Торговля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табаком и алкоголем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83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Табак – разрешен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Алкоголь - разрешен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21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Риски по оценке РТО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94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17153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20087"/>
              </p:ext>
            </p:extLst>
          </p:nvPr>
        </p:nvGraphicFramePr>
        <p:xfrm>
          <a:off x="1452832" y="1421160"/>
          <a:ext cx="3809124" cy="397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9124">
                  <a:extLst>
                    <a:ext uri="{9D8B030D-6E8A-4147-A177-3AD203B41FA5}">
                      <a16:colId xmlns:a16="http://schemas.microsoft.com/office/drawing/2014/main" val="1636785791"/>
                    </a:ext>
                  </a:extLst>
                </a:gridCol>
              </a:tblGrid>
              <a:tr h="36506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Потенциал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12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потенциале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591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Локация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4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Соответствует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4/4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0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Объект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1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Разгрузка 20 тонн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Конкуренты в локации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97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Средний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70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Планировка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20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соответствует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стандарту оборудования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6946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43823" y="473802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8106" y="5800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94868" y="92334"/>
            <a:ext cx="8044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cs typeface="Arial" panose="020B0604020202020204" pitchFamily="34" charset="0"/>
              </a:rPr>
              <a:t>Финансово-экономические </a:t>
            </a:r>
            <a:r>
              <a:rPr lang="ru-RU" sz="2000" b="1" dirty="0" smtClean="0">
                <a:cs typeface="Arial" panose="020B0604020202020204" pitchFamily="34" charset="0"/>
              </a:rPr>
              <a:t>обоснование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761" y="6294290"/>
            <a:ext cx="8613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Вывод: </a:t>
            </a:r>
            <a:endParaRPr lang="ru-RU" b="1" u="sng" dirty="0"/>
          </a:p>
          <a:p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760" y="6304002"/>
            <a:ext cx="9622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На основании решения ВИК предлагаю принять объект в целевым РТО в …….. </a:t>
            </a:r>
            <a:r>
              <a:rPr lang="ru-RU" b="1" u="sng" dirty="0" err="1" smtClean="0"/>
              <a:t>тыс.руб</a:t>
            </a:r>
            <a:r>
              <a:rPr lang="ru-RU" b="1" u="sng" dirty="0" smtClean="0"/>
              <a:t>. </a:t>
            </a:r>
            <a:endParaRPr lang="ru-RU" b="1" u="sng" dirty="0"/>
          </a:p>
          <a:p>
            <a:endParaRPr lang="ru-RU" sz="1200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425837"/>
              </p:ext>
            </p:extLst>
          </p:nvPr>
        </p:nvGraphicFramePr>
        <p:xfrm>
          <a:off x="805217" y="1924333"/>
          <a:ext cx="10325524" cy="3201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1566">
                  <a:extLst>
                    <a:ext uri="{9D8B030D-6E8A-4147-A177-3AD203B41FA5}">
                      <a16:colId xmlns:a16="http://schemas.microsoft.com/office/drawing/2014/main" val="4025623538"/>
                    </a:ext>
                  </a:extLst>
                </a:gridCol>
                <a:gridCol w="1872521">
                  <a:extLst>
                    <a:ext uri="{9D8B030D-6E8A-4147-A177-3AD203B41FA5}">
                      <a16:colId xmlns:a16="http://schemas.microsoft.com/office/drawing/2014/main" val="1098324261"/>
                    </a:ext>
                  </a:extLst>
                </a:gridCol>
                <a:gridCol w="1619995">
                  <a:extLst>
                    <a:ext uri="{9D8B030D-6E8A-4147-A177-3AD203B41FA5}">
                      <a16:colId xmlns:a16="http://schemas.microsoft.com/office/drawing/2014/main" val="2544042308"/>
                    </a:ext>
                  </a:extLst>
                </a:gridCol>
                <a:gridCol w="1115738">
                  <a:extLst>
                    <a:ext uri="{9D8B030D-6E8A-4147-A177-3AD203B41FA5}">
                      <a16:colId xmlns:a16="http://schemas.microsoft.com/office/drawing/2014/main" val="4039310186"/>
                    </a:ext>
                  </a:extLst>
                </a:gridCol>
                <a:gridCol w="1640300">
                  <a:extLst>
                    <a:ext uri="{9D8B030D-6E8A-4147-A177-3AD203B41FA5}">
                      <a16:colId xmlns:a16="http://schemas.microsoft.com/office/drawing/2014/main" val="681825409"/>
                    </a:ext>
                  </a:extLst>
                </a:gridCol>
                <a:gridCol w="1515404">
                  <a:extLst>
                    <a:ext uri="{9D8B030D-6E8A-4147-A177-3AD203B41FA5}">
                      <a16:colId xmlns:a16="http://schemas.microsoft.com/office/drawing/2014/main" val="3348527763"/>
                    </a:ext>
                  </a:extLst>
                </a:gridCol>
              </a:tblGrid>
              <a:tr h="3776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Параметр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Значение, </a:t>
                      </a:r>
                      <a:r>
                        <a:rPr lang="ru-RU" dirty="0" err="1" smtClean="0"/>
                        <a:t>т.р</a:t>
                      </a:r>
                      <a:r>
                        <a:rPr lang="ru-RU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Окупаемость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ROI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151920"/>
                  </a:ext>
                </a:extLst>
              </a:tr>
              <a:tr h="403476">
                <a:tc>
                  <a:txBody>
                    <a:bodyPr/>
                    <a:lstStyle/>
                    <a:p>
                      <a:r>
                        <a:rPr lang="ru-RU" dirty="0" smtClean="0"/>
                        <a:t>Точка безубыточности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08692"/>
                  </a:ext>
                </a:extLst>
              </a:tr>
              <a:tr h="713767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Прогноз маркетинга (Емкость</a:t>
                      </a:r>
                      <a:r>
                        <a:rPr lang="ru-RU" baseline="0" dirty="0" smtClean="0"/>
                        <a:t> рынка)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37629"/>
                  </a:ext>
                </a:extLst>
              </a:tr>
              <a:tr h="651769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Целевой РТО (модели рентабельности)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100869"/>
                  </a:ext>
                </a:extLst>
              </a:tr>
              <a:tr h="651769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Целевой</a:t>
                      </a:r>
                      <a:r>
                        <a:rPr lang="ru-RU" baseline="0" dirty="0" smtClean="0"/>
                        <a:t> РТО (модель окупаемости)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015653"/>
                  </a:ext>
                </a:extLst>
              </a:tr>
              <a:tr h="403476"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ВИК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1375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03513" y="52836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03513" y="1041683"/>
            <a:ext cx="599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Инвестиционный бюджет: </a:t>
            </a:r>
            <a:r>
              <a:rPr lang="ru-RU" dirty="0" smtClean="0"/>
              <a:t>с </a:t>
            </a:r>
            <a:r>
              <a:rPr lang="ru-RU" dirty="0" smtClean="0"/>
              <a:t>НДС </a:t>
            </a:r>
            <a:r>
              <a:rPr lang="ru-RU" dirty="0" smtClean="0"/>
              <a:t>(без </a:t>
            </a:r>
            <a:r>
              <a:rPr lang="ru-RU" dirty="0" smtClean="0"/>
              <a:t>НДС) </a:t>
            </a:r>
          </a:p>
        </p:txBody>
      </p:sp>
    </p:spTree>
    <p:extLst>
      <p:ext uri="{BB962C8B-B14F-4D97-AF65-F5344CB8AC3E}">
        <p14:creationId xmlns:p14="http://schemas.microsoft.com/office/powerpoint/2010/main" val="22623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4847" b="7848"/>
          <a:stretch/>
        </p:blipFill>
        <p:spPr>
          <a:xfrm>
            <a:off x="1271107" y="890588"/>
            <a:ext cx="9918497" cy="58415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977664" y="178160"/>
            <a:ext cx="8203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Стратегия </a:t>
            </a:r>
            <a:r>
              <a:rPr lang="ru-RU" sz="2000" b="1" dirty="0" smtClean="0"/>
              <a:t>развития г. Алчевск (60 000 чел</a:t>
            </a:r>
            <a:r>
              <a:rPr lang="ru-RU" sz="2000" b="1" dirty="0"/>
              <a:t>.)</a:t>
            </a:r>
            <a:endParaRPr lang="en-US" sz="2000" b="1" dirty="0" smtClean="0">
              <a:cs typeface="Arial" panose="020B0604020202020204" pitchFamily="34" charset="0"/>
            </a:endParaRPr>
          </a:p>
        </p:txBody>
      </p:sp>
      <p:sp>
        <p:nvSpPr>
          <p:cNvPr id="168" name="Овал 167"/>
          <p:cNvSpPr/>
          <p:nvPr/>
        </p:nvSpPr>
        <p:spPr>
          <a:xfrm rot="814272">
            <a:off x="5808983" y="2125701"/>
            <a:ext cx="1556013" cy="135265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TextBox 170"/>
          <p:cNvSpPr txBox="1"/>
          <p:nvPr/>
        </p:nvSpPr>
        <p:spPr>
          <a:xfrm>
            <a:off x="10159541" y="1340984"/>
            <a:ext cx="5886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000" b="1" dirty="0" smtClean="0"/>
              <a:t>Зона 1</a:t>
            </a:r>
            <a:endParaRPr lang="ru-RU" sz="400" dirty="0"/>
          </a:p>
        </p:txBody>
      </p:sp>
      <p:sp>
        <p:nvSpPr>
          <p:cNvPr id="172" name="Овал 171"/>
          <p:cNvSpPr/>
          <p:nvPr/>
        </p:nvSpPr>
        <p:spPr>
          <a:xfrm rot="1817905">
            <a:off x="3335758" y="1428835"/>
            <a:ext cx="2607110" cy="140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вал 195"/>
          <p:cNvSpPr/>
          <p:nvPr/>
        </p:nvSpPr>
        <p:spPr>
          <a:xfrm rot="6043917">
            <a:off x="8071676" y="1743066"/>
            <a:ext cx="1290871" cy="218362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01625"/>
              </p:ext>
            </p:extLst>
          </p:nvPr>
        </p:nvGraphicFramePr>
        <p:xfrm>
          <a:off x="1271107" y="6200945"/>
          <a:ext cx="2654300" cy="554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1750065067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Зона 1 </a:t>
                      </a:r>
                      <a:r>
                        <a:rPr lang="ru-RU" sz="900" u="none" strike="noStrike" dirty="0">
                          <a:effectLst/>
                        </a:rPr>
                        <a:t>дорога на </a:t>
                      </a:r>
                      <a:r>
                        <a:rPr lang="ru-RU" sz="900" u="none" strike="noStrike" dirty="0" smtClean="0">
                          <a:effectLst/>
                        </a:rPr>
                        <a:t>Луганск, густая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застройка МКД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628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Зона 2 </a:t>
                      </a:r>
                      <a:r>
                        <a:rPr lang="ru-RU" sz="900" u="none" strike="noStrike" dirty="0" smtClean="0">
                          <a:effectLst/>
                        </a:rPr>
                        <a:t>Завод, рынок, Вокзал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771109"/>
                  </a:ext>
                </a:extLst>
              </a:tr>
              <a:tr h="1735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Зона 3 </a:t>
                      </a:r>
                      <a:r>
                        <a:rPr lang="ru-RU" sz="900" u="none" strike="noStrike" dirty="0">
                          <a:effectLst/>
                        </a:rPr>
                        <a:t>Центральный   район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605605"/>
                  </a:ext>
                </a:extLst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5764628" y="890588"/>
            <a:ext cx="5886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000" b="1" dirty="0" smtClean="0"/>
              <a:t>Зона 2</a:t>
            </a:r>
            <a:endParaRPr lang="ru-RU" sz="400" dirty="0"/>
          </a:p>
        </p:txBody>
      </p:sp>
      <p:sp>
        <p:nvSpPr>
          <p:cNvPr id="72" name="TextBox 71"/>
          <p:cNvSpPr txBox="1"/>
          <p:nvPr/>
        </p:nvSpPr>
        <p:spPr>
          <a:xfrm>
            <a:off x="6568714" y="899979"/>
            <a:ext cx="5886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000" b="1" dirty="0" smtClean="0"/>
              <a:t>Зона 3</a:t>
            </a:r>
            <a:endParaRPr lang="ru-RU" sz="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8509414" y="892285"/>
            <a:ext cx="1731564" cy="26161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Рассматриваемый объект</a:t>
            </a:r>
            <a:endParaRPr lang="ru-RU" sz="1100" dirty="0"/>
          </a:p>
        </p:txBody>
      </p:sp>
      <p:cxnSp>
        <p:nvCxnSpPr>
          <p:cNvPr id="153" name="Прямая со стрелкой 152"/>
          <p:cNvCxnSpPr/>
          <p:nvPr/>
        </p:nvCxnSpPr>
        <p:spPr>
          <a:xfrm flipH="1">
            <a:off x="9291795" y="1188645"/>
            <a:ext cx="70884" cy="15088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Рисунок 15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573" y="2684813"/>
            <a:ext cx="199106" cy="15670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cxnSp>
        <p:nvCxnSpPr>
          <p:cNvPr id="144" name="Прямая со стрелкой 143"/>
          <p:cNvCxnSpPr>
            <a:endCxn id="168" idx="0"/>
          </p:cNvCxnSpPr>
          <p:nvPr/>
        </p:nvCxnSpPr>
        <p:spPr>
          <a:xfrm flipH="1">
            <a:off x="6745693" y="1146200"/>
            <a:ext cx="62493" cy="9983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endCxn id="196" idx="1"/>
          </p:cNvCxnSpPr>
          <p:nvPr/>
        </p:nvCxnSpPr>
        <p:spPr>
          <a:xfrm flipH="1">
            <a:off x="9560623" y="1613486"/>
            <a:ext cx="823061" cy="9167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flipH="1">
            <a:off x="5356714" y="1153895"/>
            <a:ext cx="626075" cy="5548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Стрелка вправо 146"/>
          <p:cNvSpPr/>
          <p:nvPr/>
        </p:nvSpPr>
        <p:spPr>
          <a:xfrm rot="10979557">
            <a:off x="10085521" y="2639648"/>
            <a:ext cx="609902" cy="9033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Стрелка вправо 158"/>
          <p:cNvSpPr/>
          <p:nvPr/>
        </p:nvSpPr>
        <p:spPr>
          <a:xfrm rot="157292">
            <a:off x="10148906" y="2816224"/>
            <a:ext cx="609902" cy="9033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TextBox 159"/>
          <p:cNvSpPr txBox="1"/>
          <p:nvPr/>
        </p:nvSpPr>
        <p:spPr>
          <a:xfrm>
            <a:off x="10430768" y="2173916"/>
            <a:ext cx="7455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000" b="1" dirty="0" smtClean="0"/>
              <a:t>Трасса на Луганск</a:t>
            </a:r>
            <a:endParaRPr lang="ru-RU" sz="4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2206" t="6916" r="77685" b="26083"/>
          <a:stretch/>
        </p:blipFill>
        <p:spPr>
          <a:xfrm>
            <a:off x="9134234" y="2703839"/>
            <a:ext cx="257784" cy="2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922" t="21909" r="9359" b="11995"/>
          <a:stretch/>
        </p:blipFill>
        <p:spPr>
          <a:xfrm>
            <a:off x="3502692" y="944415"/>
            <a:ext cx="8593509" cy="544130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697075" y="98866"/>
            <a:ext cx="8053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Уровень конкуренции в населенном пункте</a:t>
            </a:r>
            <a:endParaRPr lang="ru-RU" sz="2000" b="1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53671"/>
              </p:ext>
            </p:extLst>
          </p:nvPr>
        </p:nvGraphicFramePr>
        <p:xfrm>
          <a:off x="537291" y="1363189"/>
          <a:ext cx="2870926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3449">
                  <a:extLst>
                    <a:ext uri="{9D8B030D-6E8A-4147-A177-3AD203B41FA5}">
                      <a16:colId xmlns:a16="http://schemas.microsoft.com/office/drawing/2014/main" val="2474615773"/>
                    </a:ext>
                  </a:extLst>
                </a:gridCol>
                <a:gridCol w="857477">
                  <a:extLst>
                    <a:ext uri="{9D8B030D-6E8A-4147-A177-3AD203B41FA5}">
                      <a16:colId xmlns:a16="http://schemas.microsoft.com/office/drawing/2014/main" val="3143786657"/>
                    </a:ext>
                  </a:extLst>
                </a:gridCol>
              </a:tblGrid>
              <a:tr h="364293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Конкурент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22086"/>
                  </a:ext>
                </a:extLst>
              </a:tr>
              <a:tr h="364293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Светофор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567475"/>
                  </a:ext>
                </a:extLst>
              </a:tr>
              <a:tr h="36429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Доброцен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86431"/>
                  </a:ext>
                </a:extLst>
              </a:tr>
              <a:tr h="364293"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278553"/>
                  </a:ext>
                </a:extLst>
              </a:tr>
              <a:tr h="364293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13420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03047" y="3665067"/>
            <a:ext cx="2905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Уровень конкуренции в населенном пункте: </a:t>
            </a:r>
            <a:br>
              <a:rPr lang="ru-RU" b="1" dirty="0" smtClean="0"/>
            </a:br>
            <a:r>
              <a:rPr lang="ru-RU" dirty="0" smtClean="0"/>
              <a:t>Высокий </a:t>
            </a:r>
            <a:endParaRPr lang="en-US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56973"/>
              </p:ext>
            </p:extLst>
          </p:nvPr>
        </p:nvGraphicFramePr>
        <p:xfrm>
          <a:off x="503047" y="4842426"/>
          <a:ext cx="2800302" cy="735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6437">
                  <a:extLst>
                    <a:ext uri="{9D8B030D-6E8A-4147-A177-3AD203B41FA5}">
                      <a16:colId xmlns:a16="http://schemas.microsoft.com/office/drawing/2014/main" val="2134636533"/>
                    </a:ext>
                  </a:extLst>
                </a:gridCol>
                <a:gridCol w="1043865">
                  <a:extLst>
                    <a:ext uri="{9D8B030D-6E8A-4147-A177-3AD203B41FA5}">
                      <a16:colId xmlns:a16="http://schemas.microsoft.com/office/drawing/2014/main" val="3695208445"/>
                    </a:ext>
                  </a:extLst>
                </a:gridCol>
              </a:tblGrid>
              <a:tr h="367643">
                <a:tc>
                  <a:txBody>
                    <a:bodyPr/>
                    <a:lstStyle/>
                    <a:p>
                      <a:r>
                        <a:rPr lang="ru-RU" dirty="0" smtClean="0"/>
                        <a:t>Потенциал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159582"/>
                  </a:ext>
                </a:extLst>
              </a:tr>
              <a:tr h="367643"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 открытий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487411"/>
                  </a:ext>
                </a:extLst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5444"/>
              </p:ext>
            </p:extLst>
          </p:nvPr>
        </p:nvGraphicFramePr>
        <p:xfrm>
          <a:off x="494518" y="5746477"/>
          <a:ext cx="2800302" cy="735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6437">
                  <a:extLst>
                    <a:ext uri="{9D8B030D-6E8A-4147-A177-3AD203B41FA5}">
                      <a16:colId xmlns:a16="http://schemas.microsoft.com/office/drawing/2014/main" val="2134636533"/>
                    </a:ext>
                  </a:extLst>
                </a:gridCol>
                <a:gridCol w="1043865">
                  <a:extLst>
                    <a:ext uri="{9D8B030D-6E8A-4147-A177-3AD203B41FA5}">
                      <a16:colId xmlns:a16="http://schemas.microsoft.com/office/drawing/2014/main" val="3695208445"/>
                    </a:ext>
                  </a:extLst>
                </a:gridCol>
              </a:tblGrid>
              <a:tr h="367643">
                <a:tc>
                  <a:txBody>
                    <a:bodyPr/>
                    <a:lstStyle/>
                    <a:p>
                      <a:r>
                        <a:rPr lang="ru-RU" dirty="0" smtClean="0"/>
                        <a:t>В плане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Да/нет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159582"/>
                  </a:ext>
                </a:extLst>
              </a:tr>
              <a:tr h="367643">
                <a:tc>
                  <a:txBody>
                    <a:bodyPr/>
                    <a:lstStyle/>
                    <a:p>
                      <a:r>
                        <a:rPr lang="ru-RU" dirty="0" smtClean="0"/>
                        <a:t>В плане </a:t>
                      </a:r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487411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2320312" y="4288846"/>
            <a:ext cx="929647" cy="2559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335" y="2705204"/>
            <a:ext cx="207640" cy="188220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206" t="6916" r="77685" b="26083"/>
          <a:stretch/>
        </p:blipFill>
        <p:spPr>
          <a:xfrm>
            <a:off x="10066263" y="2705204"/>
            <a:ext cx="257784" cy="2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2"/>
          <a:srcRect t="14847" b="7848"/>
          <a:stretch/>
        </p:blipFill>
        <p:spPr>
          <a:xfrm>
            <a:off x="1271107" y="890588"/>
            <a:ext cx="9918497" cy="58415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82464" y="47565"/>
            <a:ext cx="8203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Arial" panose="020B0604020202020204" pitchFamily="34" charset="0"/>
              </a:rPr>
              <a:t>Карта «синих» дорог</a:t>
            </a:r>
            <a:endParaRPr lang="en-US" sz="2000" b="1" dirty="0" smtClean="0">
              <a:cs typeface="Arial" panose="020B0604020202020204" pitchFamily="34" charset="0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39" y="2659137"/>
            <a:ext cx="227599" cy="22719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sp>
        <p:nvSpPr>
          <p:cNvPr id="95" name="TextBox 94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206" t="6916" r="77685" b="26083"/>
          <a:stretch/>
        </p:blipFill>
        <p:spPr>
          <a:xfrm>
            <a:off x="9153646" y="2659137"/>
            <a:ext cx="257784" cy="2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32" y="982027"/>
            <a:ext cx="8667614" cy="53816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75888" y="82600"/>
            <a:ext cx="8203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Arial" panose="020B0604020202020204" pitchFamily="34" charset="0"/>
              </a:rPr>
              <a:t>Карта «синих» дорог</a:t>
            </a:r>
            <a:endParaRPr lang="en-US" sz="2000" b="1" dirty="0" smtClean="0"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469" y="4008845"/>
            <a:ext cx="209273" cy="214261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206" t="6916" r="77685" b="26083"/>
          <a:stretch/>
        </p:blipFill>
        <p:spPr>
          <a:xfrm>
            <a:off x="7887213" y="4008845"/>
            <a:ext cx="257784" cy="2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02" y="890588"/>
            <a:ext cx="7988825" cy="5798461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67873"/>
              </p:ext>
            </p:extLst>
          </p:nvPr>
        </p:nvGraphicFramePr>
        <p:xfrm>
          <a:off x="166060" y="1331910"/>
          <a:ext cx="3772038" cy="3175199"/>
        </p:xfrm>
        <a:graphic>
          <a:graphicData uri="http://schemas.openxmlformats.org/drawingml/2006/table">
            <a:tbl>
              <a:tblPr/>
              <a:tblGrid>
                <a:gridCol w="2901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95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Конкуренты в радиусе 500м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Кол-во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67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Светофор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67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Доброцен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8555"/>
                  </a:ext>
                </a:extLst>
              </a:tr>
              <a:tr h="45267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Другой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дискаунтер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616502"/>
                  </a:ext>
                </a:extLst>
              </a:tr>
              <a:tr h="30781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Пятёрочка/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Магнит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0/0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9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Конкуренты в радиусе 2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км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Светофор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174231"/>
                  </a:ext>
                </a:extLst>
              </a:tr>
              <a:tr h="2628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Доброцен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778778"/>
                  </a:ext>
                </a:extLst>
              </a:tr>
              <a:tr h="25349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Другой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дискаунтер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578506"/>
                  </a:ext>
                </a:extLst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2448140" y="82983"/>
            <a:ext cx="8203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Arial" panose="020B0604020202020204" pitchFamily="34" charset="0"/>
              </a:rPr>
              <a:t>Оценка конкурентов в локации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66060" y="4857584"/>
            <a:ext cx="3673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Выводы:</a:t>
            </a:r>
          </a:p>
          <a:p>
            <a:endParaRPr lang="ru-RU" b="1" dirty="0" smtClean="0"/>
          </a:p>
          <a:p>
            <a:r>
              <a:rPr lang="ru-RU" b="1" dirty="0" smtClean="0"/>
              <a:t>Средний </a:t>
            </a:r>
            <a:r>
              <a:rPr lang="ru-RU" b="1" dirty="0" smtClean="0"/>
              <a:t>уровень конкуренции в локации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9074741" y="3210560"/>
            <a:ext cx="1276430" cy="1215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95577" y="1482654"/>
            <a:ext cx="4634757" cy="4671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8">
            <a:extLst>
              <a:ext uri="{FF2B5EF4-FFF2-40B4-BE49-F238E27FC236}">
                <a16:creationId xmlns:a16="http://schemas.microsoft.com/office/drawing/2014/main" id="{FD749582-D1CE-4D0E-9EF9-E32F7F948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550" y="3700705"/>
            <a:ext cx="216129" cy="2022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69235" y="4425661"/>
            <a:ext cx="660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R-0,5</a:t>
            </a:r>
            <a:r>
              <a:rPr lang="ru-RU" sz="1100" b="1" dirty="0"/>
              <a:t>км</a:t>
            </a:r>
            <a:endParaRPr lang="ru-RU" sz="11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9405018" y="5965696"/>
            <a:ext cx="6158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R-</a:t>
            </a:r>
            <a:r>
              <a:rPr lang="ru-RU" sz="1100" b="1" dirty="0" smtClean="0"/>
              <a:t> 2 км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2206" t="6916" r="77685" b="26083"/>
          <a:stretch/>
        </p:blipFill>
        <p:spPr>
          <a:xfrm>
            <a:off x="9584063" y="3697409"/>
            <a:ext cx="257784" cy="2415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17806" y="4815438"/>
            <a:ext cx="11127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u="sng" dirty="0"/>
              <a:t>Выводы: </a:t>
            </a:r>
          </a:p>
          <a:p>
            <a:r>
              <a:rPr lang="ru-RU" b="1" dirty="0"/>
              <a:t>соответствует критериям </a:t>
            </a:r>
            <a:r>
              <a:rPr lang="ru-RU" b="1" dirty="0" smtClean="0"/>
              <a:t>4/4 критериев хорошей локации</a:t>
            </a:r>
            <a:endParaRPr lang="en-US" b="1" dirty="0" smtClean="0"/>
          </a:p>
          <a:p>
            <a:endParaRPr lang="en-US" b="1" dirty="0"/>
          </a:p>
          <a:p>
            <a:r>
              <a:rPr lang="ru-RU" b="1" dirty="0" smtClean="0"/>
              <a:t>Тип локации по маркетингу: спальный район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628010" y="80969"/>
            <a:ext cx="327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cs typeface="Arial" panose="020B0604020202020204" pitchFamily="34" charset="0"/>
              </a:rPr>
              <a:t>Оценка </a:t>
            </a:r>
            <a:r>
              <a:rPr lang="ru-RU" sz="2000" b="1" dirty="0" smtClean="0">
                <a:cs typeface="Arial" panose="020B0604020202020204" pitchFamily="34" charset="0"/>
              </a:rPr>
              <a:t>локации</a:t>
            </a:r>
            <a:endParaRPr lang="ru-RU" sz="2000" b="1" dirty="0"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383986"/>
              </p:ext>
            </p:extLst>
          </p:nvPr>
        </p:nvGraphicFramePr>
        <p:xfrm>
          <a:off x="2264104" y="2411059"/>
          <a:ext cx="7319733" cy="2479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54993">
                  <a:extLst>
                    <a:ext uri="{9D8B030D-6E8A-4147-A177-3AD203B41FA5}">
                      <a16:colId xmlns:a16="http://schemas.microsoft.com/office/drawing/2014/main" val="3911803360"/>
                    </a:ext>
                  </a:extLst>
                </a:gridCol>
                <a:gridCol w="1264740">
                  <a:extLst>
                    <a:ext uri="{9D8B030D-6E8A-4147-A177-3AD203B41FA5}">
                      <a16:colId xmlns:a16="http://schemas.microsoft.com/office/drawing/2014/main" val="1918582540"/>
                    </a:ext>
                  </a:extLst>
                </a:gridCol>
              </a:tblGrid>
              <a:tr h="4329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Критерий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95853"/>
                  </a:ext>
                </a:extLst>
              </a:tr>
              <a:tr h="432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</a:t>
                      </a:r>
                      <a:r>
                        <a:rPr lang="ru-RU" baseline="0" dirty="0" smtClean="0"/>
                        <a:t>втомобильный трафик, м/час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762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495852"/>
                  </a:ext>
                </a:extLst>
              </a:tr>
              <a:tr h="432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 семей в </a:t>
                      </a:r>
                      <a:r>
                        <a:rPr lang="en-US" dirty="0" smtClean="0"/>
                        <a:t>R</a:t>
                      </a:r>
                      <a:r>
                        <a:rPr lang="en-US" baseline="0" dirty="0" smtClean="0"/>
                        <a:t> 500 </a:t>
                      </a:r>
                      <a:r>
                        <a:rPr lang="ru-RU" baseline="0" dirty="0" smtClean="0"/>
                        <a:t>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д/х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78372"/>
                  </a:ext>
                </a:extLst>
              </a:tr>
              <a:tr h="747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Первая линия от основных дорог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933982"/>
                  </a:ext>
                </a:extLst>
              </a:tr>
              <a:tr h="432978"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Хорошая</a:t>
                      </a:r>
                      <a:r>
                        <a:rPr lang="ru-RU" baseline="0" dirty="0" smtClean="0"/>
                        <a:t> визуализация объекта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040447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26912"/>
              </p:ext>
            </p:extLst>
          </p:nvPr>
        </p:nvGraphicFramePr>
        <p:xfrm>
          <a:off x="2217806" y="1655947"/>
          <a:ext cx="736603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81242">
                  <a:extLst>
                    <a:ext uri="{9D8B030D-6E8A-4147-A177-3AD203B41FA5}">
                      <a16:colId xmlns:a16="http://schemas.microsoft.com/office/drawing/2014/main" val="2105879333"/>
                    </a:ext>
                  </a:extLst>
                </a:gridCol>
                <a:gridCol w="1284789">
                  <a:extLst>
                    <a:ext uri="{9D8B030D-6E8A-4147-A177-3AD203B41FA5}">
                      <a16:colId xmlns:a16="http://schemas.microsoft.com/office/drawing/2014/main" val="1659420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Пешеходный трафик, чел/час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----------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72774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17806" y="1273184"/>
            <a:ext cx="461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Справочно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6844" y="44767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03" y="809909"/>
            <a:ext cx="9229725" cy="583882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0006" y="592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87094" y="42621"/>
            <a:ext cx="916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cs typeface="Arial" panose="020B0604020202020204" pitchFamily="34" charset="0"/>
              </a:rPr>
              <a:t>СПОЗУ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40" name="Стрелка вверх 39"/>
          <p:cNvSpPr/>
          <p:nvPr/>
        </p:nvSpPr>
        <p:spPr>
          <a:xfrm rot="10631941" flipH="1">
            <a:off x="5571759" y="4091182"/>
            <a:ext cx="146936" cy="142213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3" name="Стрелка углом 52"/>
          <p:cNvSpPr/>
          <p:nvPr/>
        </p:nvSpPr>
        <p:spPr>
          <a:xfrm rot="10800000" flipV="1">
            <a:off x="4602015" y="3692830"/>
            <a:ext cx="120642" cy="228493"/>
          </a:xfrm>
          <a:prstGeom prst="bentArrow">
            <a:avLst>
              <a:gd name="adj1" fmla="val 30771"/>
              <a:gd name="adj2" fmla="val 25000"/>
              <a:gd name="adj3" fmla="val 25000"/>
              <a:gd name="adj4" fmla="val 3892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Стрелка углом 58"/>
          <p:cNvSpPr/>
          <p:nvPr/>
        </p:nvSpPr>
        <p:spPr>
          <a:xfrm rot="10800000">
            <a:off x="7747886" y="3938967"/>
            <a:ext cx="137115" cy="190668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7" name="Стрелка углом 66"/>
          <p:cNvSpPr/>
          <p:nvPr/>
        </p:nvSpPr>
        <p:spPr>
          <a:xfrm rot="5400000">
            <a:off x="4388443" y="3729491"/>
            <a:ext cx="220842" cy="333033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334247">
            <a:off x="6210512" y="3814976"/>
            <a:ext cx="609902" cy="9033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0338966">
            <a:off x="6334864" y="3370036"/>
            <a:ext cx="609902" cy="9033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углом 41"/>
          <p:cNvSpPr/>
          <p:nvPr/>
        </p:nvSpPr>
        <p:spPr>
          <a:xfrm rot="5400000" flipV="1">
            <a:off x="4788391" y="3456370"/>
            <a:ext cx="185783" cy="345156"/>
          </a:xfrm>
          <a:prstGeom prst="bentArrow">
            <a:avLst>
              <a:gd name="adj1" fmla="val 30771"/>
              <a:gd name="adj2" fmla="val 25000"/>
              <a:gd name="adj3" fmla="val 25000"/>
              <a:gd name="adj4" fmla="val 3892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0609941">
            <a:off x="7214690" y="4348929"/>
            <a:ext cx="98005" cy="12617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углом 44"/>
          <p:cNvSpPr/>
          <p:nvPr/>
        </p:nvSpPr>
        <p:spPr>
          <a:xfrm flipV="1">
            <a:off x="4819807" y="3785722"/>
            <a:ext cx="116053" cy="270757"/>
          </a:xfrm>
          <a:prstGeom prst="bentArrow">
            <a:avLst>
              <a:gd name="adj1" fmla="val 30771"/>
              <a:gd name="adj2" fmla="val 25000"/>
              <a:gd name="adj3" fmla="val 25000"/>
              <a:gd name="adj4" fmla="val 3892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Стрелка углом 45"/>
          <p:cNvSpPr/>
          <p:nvPr/>
        </p:nvSpPr>
        <p:spPr>
          <a:xfrm rot="5400000">
            <a:off x="7565790" y="3779542"/>
            <a:ext cx="220842" cy="333033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5400000" flipH="1">
            <a:off x="6303072" y="2899570"/>
            <a:ext cx="159113" cy="2515547"/>
          </a:xfrm>
          <a:prstGeom prst="rect">
            <a:avLst/>
          </a:prstGeom>
          <a:noFill/>
          <a:ln w="15875" cap="flat" cmpd="sng" algn="ctr">
            <a:solidFill>
              <a:srgbClr val="0070C0"/>
            </a:solidFill>
            <a:prstDash val="dash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7" name="Стрелка углом 46"/>
          <p:cNvSpPr/>
          <p:nvPr/>
        </p:nvSpPr>
        <p:spPr>
          <a:xfrm>
            <a:off x="4779932" y="3692830"/>
            <a:ext cx="155928" cy="222658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51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8">
            <a:off x="7205408" y="4136345"/>
            <a:ext cx="110239" cy="1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Стрелка вправо 51"/>
          <p:cNvSpPr/>
          <p:nvPr/>
        </p:nvSpPr>
        <p:spPr>
          <a:xfrm>
            <a:off x="3299622" y="3758994"/>
            <a:ext cx="609902" cy="9033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10800000">
            <a:off x="3816844" y="3588851"/>
            <a:ext cx="609902" cy="9033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649780" y="376695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2206" t="6916" r="77685" b="26083"/>
          <a:stretch/>
        </p:blipFill>
        <p:spPr>
          <a:xfrm>
            <a:off x="5887673" y="4291237"/>
            <a:ext cx="257784" cy="24155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  <p:cxnSp>
        <p:nvCxnSpPr>
          <p:cNvPr id="25" name="Прямая со стрелкой 24"/>
          <p:cNvCxnSpPr>
            <a:stCxn id="26" idx="2"/>
          </p:cNvCxnSpPr>
          <p:nvPr/>
        </p:nvCxnSpPr>
        <p:spPr>
          <a:xfrm flipH="1">
            <a:off x="5687094" y="1614570"/>
            <a:ext cx="2229119" cy="21997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027090" y="1276016"/>
            <a:ext cx="3778245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/>
            <a:r>
              <a:rPr lang="ru-RU" sz="1600" dirty="0" smtClean="0"/>
              <a:t>Остановка</a:t>
            </a:r>
            <a:r>
              <a:rPr lang="en-US" sz="1600" dirty="0" smtClean="0"/>
              <a:t> </a:t>
            </a:r>
            <a:r>
              <a:rPr lang="ru-RU" sz="1600" dirty="0" smtClean="0"/>
              <a:t>общественного транспорта</a:t>
            </a:r>
            <a:endParaRPr lang="ru-RU" sz="1600" dirty="0"/>
          </a:p>
        </p:txBody>
      </p:sp>
      <p:cxnSp>
        <p:nvCxnSpPr>
          <p:cNvPr id="27" name="Прямая со стрелкой 26"/>
          <p:cNvCxnSpPr>
            <a:stCxn id="26" idx="2"/>
          </p:cNvCxnSpPr>
          <p:nvPr/>
        </p:nvCxnSpPr>
        <p:spPr>
          <a:xfrm flipH="1">
            <a:off x="3816844" y="1614570"/>
            <a:ext cx="4099369" cy="18930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25665" r="20066" b="30650"/>
          <a:stretch/>
        </p:blipFill>
        <p:spPr>
          <a:xfrm>
            <a:off x="7916212" y="4480709"/>
            <a:ext cx="4197097" cy="2194561"/>
          </a:xfrm>
          <a:prstGeom prst="rect">
            <a:avLst/>
          </a:prstGeom>
        </p:spPr>
      </p:pic>
      <p:sp>
        <p:nvSpPr>
          <p:cNvPr id="36" name="Стрелка вверх 9">
            <a:extLst>
              <a:ext uri="{FF2B5EF4-FFF2-40B4-BE49-F238E27FC236}">
                <a16:creationId xmlns:a16="http://schemas.microsoft.com/office/drawing/2014/main" id="{1809D1E5-F7BB-4140-AFFB-7B81FF78D1DC}"/>
              </a:ext>
            </a:extLst>
          </p:cNvPr>
          <p:cNvSpPr/>
          <p:nvPr/>
        </p:nvSpPr>
        <p:spPr>
          <a:xfrm rot="5400000" flipH="1">
            <a:off x="10385803" y="5461636"/>
            <a:ext cx="258544" cy="232706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Стрелка углом 37"/>
          <p:cNvSpPr/>
          <p:nvPr/>
        </p:nvSpPr>
        <p:spPr>
          <a:xfrm>
            <a:off x="7962680" y="3895100"/>
            <a:ext cx="155928" cy="222658"/>
          </a:xfrm>
          <a:prstGeom prst="ben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14" y="3526563"/>
            <a:ext cx="6540212" cy="29430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20601" y="19293"/>
            <a:ext cx="56384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cs typeface="Arial" panose="020B0604020202020204" pitchFamily="34" charset="0"/>
              </a:rPr>
              <a:t>Оценка объекта по критериям</a:t>
            </a:r>
            <a:endParaRPr lang="en-US" sz="2200" b="1" dirty="0" smtClean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5117" y="1279306"/>
            <a:ext cx="461665" cy="7605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Фасад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5665" y="3852270"/>
            <a:ext cx="461665" cy="16556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Входная группа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2884" y="5946639"/>
            <a:ext cx="536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Выводы</a:t>
            </a:r>
            <a:r>
              <a:rPr lang="ru-RU" b="1" dirty="0" smtClean="0"/>
              <a:t>:  рисков нет.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62653" y="4972595"/>
            <a:ext cx="339633" cy="60496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860607"/>
              </p:ext>
            </p:extLst>
          </p:nvPr>
        </p:nvGraphicFramePr>
        <p:xfrm>
          <a:off x="149056" y="988437"/>
          <a:ext cx="4673312" cy="4308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0965">
                  <a:extLst>
                    <a:ext uri="{9D8B030D-6E8A-4147-A177-3AD203B41FA5}">
                      <a16:colId xmlns:a16="http://schemas.microsoft.com/office/drawing/2014/main" val="577734115"/>
                    </a:ext>
                  </a:extLst>
                </a:gridCol>
                <a:gridCol w="2222347">
                  <a:extLst>
                    <a:ext uri="{9D8B030D-6E8A-4147-A177-3AD203B41FA5}">
                      <a16:colId xmlns:a16="http://schemas.microsoft.com/office/drawing/2014/main" val="3911803360"/>
                    </a:ext>
                  </a:extLst>
                </a:gridCol>
              </a:tblGrid>
              <a:tr h="3294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Критерий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Значение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95853"/>
                  </a:ext>
                </a:extLst>
              </a:tr>
              <a:tr h="82368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Отдельно стоящее/пристрой/ в ТЦ</a:t>
                      </a:r>
                      <a:endParaRPr lang="ru-RU" sz="1600" baseline="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Пристрой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7546705"/>
                  </a:ext>
                </a:extLst>
              </a:tr>
              <a:tr h="5765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Крыльцо (более</a:t>
                      </a:r>
                      <a:r>
                        <a:rPr lang="ru-RU" sz="1600" baseline="0" dirty="0" smtClean="0"/>
                        <a:t> 5 ступеней</a:t>
                      </a:r>
                      <a:r>
                        <a:rPr lang="ru-RU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нет</a:t>
                      </a:r>
                      <a:endParaRPr lang="en-US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495852"/>
                  </a:ext>
                </a:extLst>
              </a:tr>
              <a:tr h="3294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Парковка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Более 20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78372"/>
                  </a:ext>
                </a:extLst>
              </a:tr>
              <a:tr h="3294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Ограждения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66605"/>
                  </a:ext>
                </a:extLst>
              </a:tr>
              <a:tr h="52166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Удобство разгрузки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боковой части 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624741"/>
                  </a:ext>
                </a:extLst>
              </a:tr>
              <a:tr h="52166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Тип отопления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Автономное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4933982"/>
                  </a:ext>
                </a:extLst>
              </a:tr>
              <a:tr h="52166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Наличие</a:t>
                      </a:r>
                      <a:r>
                        <a:rPr lang="ru-RU" sz="1600" baseline="0" dirty="0" smtClean="0"/>
                        <a:t> окон</a:t>
                      </a:r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Да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540069"/>
                  </a:ext>
                </a:extLst>
              </a:tr>
              <a:tr h="3294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Разгрузка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 тонн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83538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06991" y="366468"/>
            <a:ext cx="54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ЛНР г. Алчевск пр-т Металлургов 48 (60 000 чел.)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14" y="847043"/>
            <a:ext cx="6540212" cy="25663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75"/>
            <a:ext cx="2709333" cy="762000"/>
          </a:xfrm>
          <a:prstGeom prst="rect">
            <a:avLst/>
          </a:prstGeom>
        </p:spPr>
      </p:pic>
      <p:sp>
        <p:nvSpPr>
          <p:cNvPr id="14" name="Стрелка вверх 13"/>
          <p:cNvSpPr/>
          <p:nvPr/>
        </p:nvSpPr>
        <p:spPr>
          <a:xfrm rot="16200000" flipH="1">
            <a:off x="7625024" y="5092272"/>
            <a:ext cx="228452" cy="296644"/>
          </a:xfrm>
          <a:prstGeom prst="upArrow">
            <a:avLst>
              <a:gd name="adj1" fmla="val 35500"/>
              <a:gd name="adj2" fmla="val 50000"/>
            </a:avLst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2017" y="988437"/>
            <a:ext cx="371553" cy="383538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9478429" y="1280229"/>
            <a:ext cx="763588" cy="70173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1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74293</TotalTime>
  <Words>736</Words>
  <Application>Microsoft Office PowerPoint</Application>
  <PresentationFormat>Широкоэкранный</PresentationFormat>
  <Paragraphs>227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МАГАЗИН НИЗКИХ ЦЕН</dc:title>
  <dc:creator>Popov, Vasiliy</dc:creator>
  <cp:lastModifiedBy>user</cp:lastModifiedBy>
  <cp:revision>563</cp:revision>
  <dcterms:created xsi:type="dcterms:W3CDTF">2019-10-25T08:55:21Z</dcterms:created>
  <dcterms:modified xsi:type="dcterms:W3CDTF">2024-07-05T08:53:15Z</dcterms:modified>
</cp:coreProperties>
</file>